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3" r:id="rId2"/>
    <p:sldId id="258" r:id="rId3"/>
    <p:sldId id="268" r:id="rId4"/>
    <p:sldId id="269" r:id="rId5"/>
    <p:sldId id="272" r:id="rId6"/>
    <p:sldId id="289" r:id="rId7"/>
    <p:sldId id="296" r:id="rId8"/>
    <p:sldId id="299" r:id="rId9"/>
    <p:sldId id="300" r:id="rId10"/>
    <p:sldId id="302" r:id="rId11"/>
  </p:sldIdLst>
  <p:sldSz cx="7556500" cy="5334000"/>
  <p:notesSz cx="7556500" cy="533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61" autoAdjust="0"/>
  </p:normalViewPr>
  <p:slideViewPr>
    <p:cSldViewPr>
      <p:cViewPr varScale="1">
        <p:scale>
          <a:sx n="84" d="100"/>
          <a:sy n="84" d="100"/>
        </p:scale>
        <p:origin x="1843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4285-933E-4108-A0BE-EE860CDB4112}" type="datetimeFigureOut">
              <a:rPr lang="da-DK" smtClean="0"/>
              <a:t>15-11-2023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20778-C7AB-44E7-9F1E-8285DD0D74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42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20778-C7AB-44E7-9F1E-8285DD0D74B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18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530C0-C397-43CE-A96F-53F0AABCC16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7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Vigtigt at både forældre og klassens lærere taler med barnet om dette, også gerne i fællesskab, så barnet kan mærke at der er sammenhæng og konsensus.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530C0-C397-43CE-A96F-53F0AABCC16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532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530C0-C397-43CE-A96F-53F0AABCC16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505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a-DK" dirty="0"/>
              <a:t>Sørg for at pauserne så vidt muligt designes, så de giver mening. Vi ønsker at barnet går glip af så list som muligt fagligt/socialt, og at barnet får ladet batterierne effektivt op,. Vær opmærksom på at ikke alle pauseaktiviteter er optimale ift. at bruge et minimum af mental energi, eller ift. at være med i det sociale fællesskab </a:t>
            </a:r>
            <a:r>
              <a:rPr lang="da-DK" dirty="0">
                <a:sym typeface="Wingdings" panose="05000000000000000000" pitchFamily="2" charset="2"/>
              </a:rPr>
              <a:t> Barnets pauser holdes så vidt muligt med 1 eller få andre børn. 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Ved at </a:t>
            </a:r>
            <a:r>
              <a:rPr lang="da-DK" dirty="0" err="1">
                <a:sym typeface="Wingdings" panose="05000000000000000000" pitchFamily="2" charset="2"/>
              </a:rPr>
              <a:t>Ipad</a:t>
            </a:r>
            <a:r>
              <a:rPr lang="da-DK" dirty="0">
                <a:sym typeface="Wingdings" panose="05000000000000000000" pitchFamily="2" charset="2"/>
              </a:rPr>
              <a:t> bruges nogle steder, men det er ikke altid den bedste måde at samle energi på (tænker der er delte meninger)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530C0-C397-43CE-A96F-53F0AABCC16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566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82819" y="4549051"/>
            <a:ext cx="2159990" cy="647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27995" y="216010"/>
            <a:ext cx="3432175" cy="4063365"/>
          </a:xfrm>
          <a:custGeom>
            <a:avLst/>
            <a:gdLst/>
            <a:ahLst/>
            <a:cxnLst/>
            <a:rect l="l" t="t" r="r" b="b"/>
            <a:pathLst>
              <a:path w="3432175" h="4063365">
                <a:moveTo>
                  <a:pt x="2031415" y="0"/>
                </a:moveTo>
                <a:lnTo>
                  <a:pt x="1864808" y="6734"/>
                </a:lnTo>
                <a:lnTo>
                  <a:pt x="1701910" y="26587"/>
                </a:lnTo>
                <a:lnTo>
                  <a:pt x="1543243" y="59038"/>
                </a:lnTo>
                <a:lnTo>
                  <a:pt x="1389332" y="103563"/>
                </a:lnTo>
                <a:lnTo>
                  <a:pt x="1240697" y="159638"/>
                </a:lnTo>
                <a:lnTo>
                  <a:pt x="1097864" y="226742"/>
                </a:lnTo>
                <a:lnTo>
                  <a:pt x="961353" y="304352"/>
                </a:lnTo>
                <a:lnTo>
                  <a:pt x="831688" y="391945"/>
                </a:lnTo>
                <a:lnTo>
                  <a:pt x="709392" y="488997"/>
                </a:lnTo>
                <a:lnTo>
                  <a:pt x="594988" y="594987"/>
                </a:lnTo>
                <a:lnTo>
                  <a:pt x="488998" y="709390"/>
                </a:lnTo>
                <a:lnTo>
                  <a:pt x="391945" y="831686"/>
                </a:lnTo>
                <a:lnTo>
                  <a:pt x="304353" y="961350"/>
                </a:lnTo>
                <a:lnTo>
                  <a:pt x="226743" y="1097859"/>
                </a:lnTo>
                <a:lnTo>
                  <a:pt x="159638" y="1240692"/>
                </a:lnTo>
                <a:lnTo>
                  <a:pt x="103563" y="1389325"/>
                </a:lnTo>
                <a:lnTo>
                  <a:pt x="59038" y="1543235"/>
                </a:lnTo>
                <a:lnTo>
                  <a:pt x="26587" y="1701900"/>
                </a:lnTo>
                <a:lnTo>
                  <a:pt x="6734" y="1864797"/>
                </a:lnTo>
                <a:lnTo>
                  <a:pt x="0" y="2031403"/>
                </a:lnTo>
                <a:lnTo>
                  <a:pt x="6734" y="2198010"/>
                </a:lnTo>
                <a:lnTo>
                  <a:pt x="26587" y="2360908"/>
                </a:lnTo>
                <a:lnTo>
                  <a:pt x="59038" y="2519575"/>
                </a:lnTo>
                <a:lnTo>
                  <a:pt x="103563" y="2673486"/>
                </a:lnTo>
                <a:lnTo>
                  <a:pt x="159639" y="2822120"/>
                </a:lnTo>
                <a:lnTo>
                  <a:pt x="226743" y="2964954"/>
                </a:lnTo>
                <a:lnTo>
                  <a:pt x="304353" y="3101465"/>
                </a:lnTo>
                <a:lnTo>
                  <a:pt x="391945" y="3231130"/>
                </a:lnTo>
                <a:lnTo>
                  <a:pt x="488998" y="3353425"/>
                </a:lnTo>
                <a:lnTo>
                  <a:pt x="594988" y="3467830"/>
                </a:lnTo>
                <a:lnTo>
                  <a:pt x="709392" y="3573820"/>
                </a:lnTo>
                <a:lnTo>
                  <a:pt x="831688" y="3670872"/>
                </a:lnTo>
                <a:lnTo>
                  <a:pt x="961353" y="3758465"/>
                </a:lnTo>
                <a:lnTo>
                  <a:pt x="1097864" y="3836075"/>
                </a:lnTo>
                <a:lnTo>
                  <a:pt x="1240697" y="3903179"/>
                </a:lnTo>
                <a:lnTo>
                  <a:pt x="1389332" y="3959255"/>
                </a:lnTo>
                <a:lnTo>
                  <a:pt x="1543243" y="4003780"/>
                </a:lnTo>
                <a:lnTo>
                  <a:pt x="1701910" y="4036231"/>
                </a:lnTo>
                <a:lnTo>
                  <a:pt x="1864808" y="4056084"/>
                </a:lnTo>
                <a:lnTo>
                  <a:pt x="2031415" y="4062818"/>
                </a:lnTo>
                <a:lnTo>
                  <a:pt x="2198023" y="4056084"/>
                </a:lnTo>
                <a:lnTo>
                  <a:pt x="2360921" y="4036231"/>
                </a:lnTo>
                <a:lnTo>
                  <a:pt x="2519587" y="4003780"/>
                </a:lnTo>
                <a:lnTo>
                  <a:pt x="2673499" y="3959255"/>
                </a:lnTo>
                <a:lnTo>
                  <a:pt x="2822133" y="3903179"/>
                </a:lnTo>
                <a:lnTo>
                  <a:pt x="2964967" y="3836075"/>
                </a:lnTo>
                <a:lnTo>
                  <a:pt x="3101478" y="3758465"/>
                </a:lnTo>
                <a:lnTo>
                  <a:pt x="3231142" y="3670872"/>
                </a:lnTo>
                <a:lnTo>
                  <a:pt x="3353438" y="3573820"/>
                </a:lnTo>
                <a:lnTo>
                  <a:pt x="3432009" y="3501027"/>
                </a:lnTo>
                <a:lnTo>
                  <a:pt x="3432009" y="561789"/>
                </a:lnTo>
                <a:lnTo>
                  <a:pt x="3353438" y="488997"/>
                </a:lnTo>
                <a:lnTo>
                  <a:pt x="3231142" y="391945"/>
                </a:lnTo>
                <a:lnTo>
                  <a:pt x="3101478" y="304352"/>
                </a:lnTo>
                <a:lnTo>
                  <a:pt x="2964967" y="226742"/>
                </a:lnTo>
                <a:lnTo>
                  <a:pt x="2822133" y="159638"/>
                </a:lnTo>
                <a:lnTo>
                  <a:pt x="2673499" y="103563"/>
                </a:lnTo>
                <a:lnTo>
                  <a:pt x="2519587" y="59038"/>
                </a:lnTo>
                <a:lnTo>
                  <a:pt x="2360921" y="26587"/>
                </a:lnTo>
                <a:lnTo>
                  <a:pt x="2198023" y="6734"/>
                </a:lnTo>
                <a:lnTo>
                  <a:pt x="2031415" y="0"/>
                </a:lnTo>
                <a:close/>
              </a:path>
            </a:pathLst>
          </a:custGeom>
          <a:solidFill>
            <a:srgbClr val="A4C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24668" y="1337059"/>
            <a:ext cx="1270000" cy="1822450"/>
          </a:xfrm>
          <a:custGeom>
            <a:avLst/>
            <a:gdLst/>
            <a:ahLst/>
            <a:cxnLst/>
            <a:rect l="l" t="t" r="r" b="b"/>
            <a:pathLst>
              <a:path w="1270000" h="1822450">
                <a:moveTo>
                  <a:pt x="634784" y="0"/>
                </a:moveTo>
                <a:lnTo>
                  <a:pt x="582797" y="2108"/>
                </a:lnTo>
                <a:lnTo>
                  <a:pt x="531954" y="8322"/>
                </a:lnTo>
                <a:lnTo>
                  <a:pt x="482419" y="18479"/>
                </a:lnTo>
                <a:lnTo>
                  <a:pt x="434357" y="32413"/>
                </a:lnTo>
                <a:lnTo>
                  <a:pt x="387932" y="49960"/>
                </a:lnTo>
                <a:lnTo>
                  <a:pt x="343309" y="70955"/>
                </a:lnTo>
                <a:lnTo>
                  <a:pt x="300653" y="95234"/>
                </a:lnTo>
                <a:lnTo>
                  <a:pt x="260129" y="122631"/>
                </a:lnTo>
                <a:lnTo>
                  <a:pt x="221900" y="152983"/>
                </a:lnTo>
                <a:lnTo>
                  <a:pt x="186132" y="186124"/>
                </a:lnTo>
                <a:lnTo>
                  <a:pt x="152989" y="221891"/>
                </a:lnTo>
                <a:lnTo>
                  <a:pt x="122636" y="260118"/>
                </a:lnTo>
                <a:lnTo>
                  <a:pt x="95238" y="300641"/>
                </a:lnTo>
                <a:lnTo>
                  <a:pt x="70958" y="343295"/>
                </a:lnTo>
                <a:lnTo>
                  <a:pt x="49962" y="387916"/>
                </a:lnTo>
                <a:lnTo>
                  <a:pt x="32415" y="434339"/>
                </a:lnTo>
                <a:lnTo>
                  <a:pt x="18480" y="482399"/>
                </a:lnTo>
                <a:lnTo>
                  <a:pt x="8323" y="531932"/>
                </a:lnTo>
                <a:lnTo>
                  <a:pt x="2108" y="582773"/>
                </a:lnTo>
                <a:lnTo>
                  <a:pt x="0" y="634758"/>
                </a:lnTo>
                <a:lnTo>
                  <a:pt x="3944" y="732017"/>
                </a:lnTo>
                <a:lnTo>
                  <a:pt x="15572" y="827136"/>
                </a:lnTo>
                <a:lnTo>
                  <a:pt x="34575" y="919808"/>
                </a:lnTo>
                <a:lnTo>
                  <a:pt x="60646" y="1009724"/>
                </a:lnTo>
                <a:lnTo>
                  <a:pt x="93476" y="1096577"/>
                </a:lnTo>
                <a:lnTo>
                  <a:pt x="132758" y="1180058"/>
                </a:lnTo>
                <a:lnTo>
                  <a:pt x="178183" y="1259860"/>
                </a:lnTo>
                <a:lnTo>
                  <a:pt x="229444" y="1335675"/>
                </a:lnTo>
                <a:lnTo>
                  <a:pt x="286232" y="1407195"/>
                </a:lnTo>
                <a:lnTo>
                  <a:pt x="348240" y="1474111"/>
                </a:lnTo>
                <a:lnTo>
                  <a:pt x="415159" y="1536116"/>
                </a:lnTo>
                <a:lnTo>
                  <a:pt x="486682" y="1592901"/>
                </a:lnTo>
                <a:lnTo>
                  <a:pt x="562500" y="1644160"/>
                </a:lnTo>
                <a:lnTo>
                  <a:pt x="642305" y="1689583"/>
                </a:lnTo>
                <a:lnTo>
                  <a:pt x="725790" y="1728863"/>
                </a:lnTo>
                <a:lnTo>
                  <a:pt x="812647" y="1761692"/>
                </a:lnTo>
                <a:lnTo>
                  <a:pt x="902567" y="1787761"/>
                </a:lnTo>
                <a:lnTo>
                  <a:pt x="995242" y="1806764"/>
                </a:lnTo>
                <a:lnTo>
                  <a:pt x="1090365" y="1818391"/>
                </a:lnTo>
                <a:lnTo>
                  <a:pt x="1187627" y="1822335"/>
                </a:lnTo>
                <a:lnTo>
                  <a:pt x="1187627" y="1655140"/>
                </a:lnTo>
                <a:lnTo>
                  <a:pt x="1104059" y="1651751"/>
                </a:lnTo>
                <a:lnTo>
                  <a:pt x="1022329" y="1641761"/>
                </a:lnTo>
                <a:lnTo>
                  <a:pt x="942701" y="1625433"/>
                </a:lnTo>
                <a:lnTo>
                  <a:pt x="865441" y="1603034"/>
                </a:lnTo>
                <a:lnTo>
                  <a:pt x="790812" y="1574827"/>
                </a:lnTo>
                <a:lnTo>
                  <a:pt x="719081" y="1541078"/>
                </a:lnTo>
                <a:lnTo>
                  <a:pt x="650510" y="1502050"/>
                </a:lnTo>
                <a:lnTo>
                  <a:pt x="585366" y="1458008"/>
                </a:lnTo>
                <a:lnTo>
                  <a:pt x="523912" y="1409217"/>
                </a:lnTo>
                <a:lnTo>
                  <a:pt x="466413" y="1355942"/>
                </a:lnTo>
                <a:lnTo>
                  <a:pt x="413135" y="1298447"/>
                </a:lnTo>
                <a:lnTo>
                  <a:pt x="364341" y="1236996"/>
                </a:lnTo>
                <a:lnTo>
                  <a:pt x="320296" y="1171855"/>
                </a:lnTo>
                <a:lnTo>
                  <a:pt x="281265" y="1103288"/>
                </a:lnTo>
                <a:lnTo>
                  <a:pt x="247513" y="1031560"/>
                </a:lnTo>
                <a:lnTo>
                  <a:pt x="219305" y="956935"/>
                </a:lnTo>
                <a:lnTo>
                  <a:pt x="196904" y="879677"/>
                </a:lnTo>
                <a:lnTo>
                  <a:pt x="180575" y="800052"/>
                </a:lnTo>
                <a:lnTo>
                  <a:pt x="170584" y="718324"/>
                </a:lnTo>
                <a:lnTo>
                  <a:pt x="167195" y="634758"/>
                </a:lnTo>
                <a:lnTo>
                  <a:pt x="168748" y="596466"/>
                </a:lnTo>
                <a:lnTo>
                  <a:pt x="180808" y="522529"/>
                </a:lnTo>
                <a:lnTo>
                  <a:pt x="203999" y="452932"/>
                </a:lnTo>
                <a:lnTo>
                  <a:pt x="237351" y="388646"/>
                </a:lnTo>
                <a:lnTo>
                  <a:pt x="279892" y="330639"/>
                </a:lnTo>
                <a:lnTo>
                  <a:pt x="330653" y="279881"/>
                </a:lnTo>
                <a:lnTo>
                  <a:pt x="388664" y="237344"/>
                </a:lnTo>
                <a:lnTo>
                  <a:pt x="452954" y="203995"/>
                </a:lnTo>
                <a:lnTo>
                  <a:pt x="522553" y="180807"/>
                </a:lnTo>
                <a:lnTo>
                  <a:pt x="596491" y="168748"/>
                </a:lnTo>
                <a:lnTo>
                  <a:pt x="634784" y="167195"/>
                </a:lnTo>
                <a:lnTo>
                  <a:pt x="1062978" y="167195"/>
                </a:lnTo>
                <a:lnTo>
                  <a:pt x="1047640" y="152983"/>
                </a:lnTo>
                <a:lnTo>
                  <a:pt x="1009414" y="122631"/>
                </a:lnTo>
                <a:lnTo>
                  <a:pt x="968892" y="95234"/>
                </a:lnTo>
                <a:lnTo>
                  <a:pt x="926238" y="70955"/>
                </a:lnTo>
                <a:lnTo>
                  <a:pt x="881619" y="49960"/>
                </a:lnTo>
                <a:lnTo>
                  <a:pt x="835197" y="32413"/>
                </a:lnTo>
                <a:lnTo>
                  <a:pt x="787138" y="18479"/>
                </a:lnTo>
                <a:lnTo>
                  <a:pt x="737606" y="8322"/>
                </a:lnTo>
                <a:lnTo>
                  <a:pt x="686767" y="2108"/>
                </a:lnTo>
                <a:lnTo>
                  <a:pt x="634784" y="0"/>
                </a:lnTo>
                <a:close/>
              </a:path>
              <a:path w="1270000" h="1822450">
                <a:moveTo>
                  <a:pt x="1062978" y="167195"/>
                </a:moveTo>
                <a:lnTo>
                  <a:pt x="634784" y="167195"/>
                </a:lnTo>
                <a:lnTo>
                  <a:pt x="673074" y="168748"/>
                </a:lnTo>
                <a:lnTo>
                  <a:pt x="710523" y="173326"/>
                </a:lnTo>
                <a:lnTo>
                  <a:pt x="782408" y="191071"/>
                </a:lnTo>
                <a:lnTo>
                  <a:pt x="849469" y="219460"/>
                </a:lnTo>
                <a:lnTo>
                  <a:pt x="910735" y="257524"/>
                </a:lnTo>
                <a:lnTo>
                  <a:pt x="965238" y="304293"/>
                </a:lnTo>
                <a:lnTo>
                  <a:pt x="1012006" y="358797"/>
                </a:lnTo>
                <a:lnTo>
                  <a:pt x="1050069" y="420065"/>
                </a:lnTo>
                <a:lnTo>
                  <a:pt x="1078459" y="487128"/>
                </a:lnTo>
                <a:lnTo>
                  <a:pt x="1096204" y="559016"/>
                </a:lnTo>
                <a:lnTo>
                  <a:pt x="1102334" y="634758"/>
                </a:lnTo>
                <a:lnTo>
                  <a:pt x="1269530" y="634758"/>
                </a:lnTo>
                <a:lnTo>
                  <a:pt x="1267421" y="582773"/>
                </a:lnTo>
                <a:lnTo>
                  <a:pt x="1261207" y="531932"/>
                </a:lnTo>
                <a:lnTo>
                  <a:pt x="1251050" y="482399"/>
                </a:lnTo>
                <a:lnTo>
                  <a:pt x="1237116" y="434339"/>
                </a:lnTo>
                <a:lnTo>
                  <a:pt x="1219569" y="387916"/>
                </a:lnTo>
                <a:lnTo>
                  <a:pt x="1198574" y="343295"/>
                </a:lnTo>
                <a:lnTo>
                  <a:pt x="1174296" y="300641"/>
                </a:lnTo>
                <a:lnTo>
                  <a:pt x="1146899" y="260118"/>
                </a:lnTo>
                <a:lnTo>
                  <a:pt x="1116547" y="221891"/>
                </a:lnTo>
                <a:lnTo>
                  <a:pt x="1083406" y="186124"/>
                </a:lnTo>
                <a:lnTo>
                  <a:pt x="1062978" y="167195"/>
                </a:lnTo>
                <a:close/>
              </a:path>
            </a:pathLst>
          </a:custGeom>
          <a:solidFill>
            <a:srgbClr val="435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971827" y="784241"/>
            <a:ext cx="2375535" cy="2926715"/>
          </a:xfrm>
          <a:custGeom>
            <a:avLst/>
            <a:gdLst/>
            <a:ahLst/>
            <a:cxnLst/>
            <a:rect l="l" t="t" r="r" b="b"/>
            <a:pathLst>
              <a:path w="2375534" h="2926715">
                <a:moveTo>
                  <a:pt x="1187627" y="0"/>
                </a:moveTo>
                <a:lnTo>
                  <a:pt x="1090365" y="3944"/>
                </a:lnTo>
                <a:lnTo>
                  <a:pt x="995242" y="15571"/>
                </a:lnTo>
                <a:lnTo>
                  <a:pt x="902567" y="34574"/>
                </a:lnTo>
                <a:lnTo>
                  <a:pt x="812647" y="60644"/>
                </a:lnTo>
                <a:lnTo>
                  <a:pt x="725790" y="93474"/>
                </a:lnTo>
                <a:lnTo>
                  <a:pt x="642305" y="132755"/>
                </a:lnTo>
                <a:lnTo>
                  <a:pt x="562500" y="178179"/>
                </a:lnTo>
                <a:lnTo>
                  <a:pt x="486682" y="229438"/>
                </a:lnTo>
                <a:lnTo>
                  <a:pt x="415159" y="286224"/>
                </a:lnTo>
                <a:lnTo>
                  <a:pt x="348240" y="348230"/>
                </a:lnTo>
                <a:lnTo>
                  <a:pt x="286232" y="415147"/>
                </a:lnTo>
                <a:lnTo>
                  <a:pt x="229444" y="486668"/>
                </a:lnTo>
                <a:lnTo>
                  <a:pt x="178183" y="562484"/>
                </a:lnTo>
                <a:lnTo>
                  <a:pt x="132758" y="642287"/>
                </a:lnTo>
                <a:lnTo>
                  <a:pt x="93476" y="725769"/>
                </a:lnTo>
                <a:lnTo>
                  <a:pt x="60646" y="812622"/>
                </a:lnTo>
                <a:lnTo>
                  <a:pt x="34575" y="902539"/>
                </a:lnTo>
                <a:lnTo>
                  <a:pt x="15572" y="995211"/>
                </a:lnTo>
                <a:lnTo>
                  <a:pt x="3944" y="1090331"/>
                </a:lnTo>
                <a:lnTo>
                  <a:pt x="0" y="1187589"/>
                </a:lnTo>
                <a:lnTo>
                  <a:pt x="5774" y="1329986"/>
                </a:lnTo>
                <a:lnTo>
                  <a:pt x="22799" y="1469250"/>
                </a:lnTo>
                <a:lnTo>
                  <a:pt x="50622" y="1604932"/>
                </a:lnTo>
                <a:lnTo>
                  <a:pt x="88792" y="1736579"/>
                </a:lnTo>
                <a:lnTo>
                  <a:pt x="136858" y="1863742"/>
                </a:lnTo>
                <a:lnTo>
                  <a:pt x="194371" y="1985969"/>
                </a:lnTo>
                <a:lnTo>
                  <a:pt x="260877" y="2102809"/>
                </a:lnTo>
                <a:lnTo>
                  <a:pt x="335928" y="2213811"/>
                </a:lnTo>
                <a:lnTo>
                  <a:pt x="419071" y="2318524"/>
                </a:lnTo>
                <a:lnTo>
                  <a:pt x="509855" y="2416498"/>
                </a:lnTo>
                <a:lnTo>
                  <a:pt x="607831" y="2507282"/>
                </a:lnTo>
                <a:lnTo>
                  <a:pt x="712546" y="2590423"/>
                </a:lnTo>
                <a:lnTo>
                  <a:pt x="823550" y="2665472"/>
                </a:lnTo>
                <a:lnTo>
                  <a:pt x="940391" y="2731978"/>
                </a:lnTo>
                <a:lnTo>
                  <a:pt x="1062620" y="2789489"/>
                </a:lnTo>
                <a:lnTo>
                  <a:pt x="1189784" y="2837555"/>
                </a:lnTo>
                <a:lnTo>
                  <a:pt x="1321434" y="2875725"/>
                </a:lnTo>
                <a:lnTo>
                  <a:pt x="1457117" y="2903547"/>
                </a:lnTo>
                <a:lnTo>
                  <a:pt x="1596383" y="2920571"/>
                </a:lnTo>
                <a:lnTo>
                  <a:pt x="1738782" y="2926346"/>
                </a:lnTo>
                <a:lnTo>
                  <a:pt x="1738782" y="2759151"/>
                </a:lnTo>
                <a:lnTo>
                  <a:pt x="1610076" y="2753931"/>
                </a:lnTo>
                <a:lnTo>
                  <a:pt x="1484201" y="2738544"/>
                </a:lnTo>
                <a:lnTo>
                  <a:pt x="1361564" y="2713397"/>
                </a:lnTo>
                <a:lnTo>
                  <a:pt x="1242573" y="2678898"/>
                </a:lnTo>
                <a:lnTo>
                  <a:pt x="1127636" y="2635454"/>
                </a:lnTo>
                <a:lnTo>
                  <a:pt x="1017161" y="2583473"/>
                </a:lnTo>
                <a:lnTo>
                  <a:pt x="911554" y="2523363"/>
                </a:lnTo>
                <a:lnTo>
                  <a:pt x="811224" y="2455530"/>
                </a:lnTo>
                <a:lnTo>
                  <a:pt x="716578" y="2380383"/>
                </a:lnTo>
                <a:lnTo>
                  <a:pt x="628024" y="2298330"/>
                </a:lnTo>
                <a:lnTo>
                  <a:pt x="545969" y="2209777"/>
                </a:lnTo>
                <a:lnTo>
                  <a:pt x="470821" y="2115132"/>
                </a:lnTo>
                <a:lnTo>
                  <a:pt x="402987" y="2014804"/>
                </a:lnTo>
                <a:lnTo>
                  <a:pt x="342876" y="1909199"/>
                </a:lnTo>
                <a:lnTo>
                  <a:pt x="290894" y="1798725"/>
                </a:lnTo>
                <a:lnTo>
                  <a:pt x="247449" y="1683790"/>
                </a:lnTo>
                <a:lnTo>
                  <a:pt x="212949" y="1564802"/>
                </a:lnTo>
                <a:lnTo>
                  <a:pt x="187802" y="1442167"/>
                </a:lnTo>
                <a:lnTo>
                  <a:pt x="172415" y="1316293"/>
                </a:lnTo>
                <a:lnTo>
                  <a:pt x="167195" y="1187589"/>
                </a:lnTo>
                <a:lnTo>
                  <a:pt x="170584" y="1104023"/>
                </a:lnTo>
                <a:lnTo>
                  <a:pt x="180575" y="1022295"/>
                </a:lnTo>
                <a:lnTo>
                  <a:pt x="196904" y="942670"/>
                </a:lnTo>
                <a:lnTo>
                  <a:pt x="219305" y="865413"/>
                </a:lnTo>
                <a:lnTo>
                  <a:pt x="247513" y="790787"/>
                </a:lnTo>
                <a:lnTo>
                  <a:pt x="281265" y="719059"/>
                </a:lnTo>
                <a:lnTo>
                  <a:pt x="320296" y="650492"/>
                </a:lnTo>
                <a:lnTo>
                  <a:pt x="364341" y="585351"/>
                </a:lnTo>
                <a:lnTo>
                  <a:pt x="413135" y="523901"/>
                </a:lnTo>
                <a:lnTo>
                  <a:pt x="466413" y="466405"/>
                </a:lnTo>
                <a:lnTo>
                  <a:pt x="523912" y="413130"/>
                </a:lnTo>
                <a:lnTo>
                  <a:pt x="585366" y="364339"/>
                </a:lnTo>
                <a:lnTo>
                  <a:pt x="650510" y="320298"/>
                </a:lnTo>
                <a:lnTo>
                  <a:pt x="719081" y="281270"/>
                </a:lnTo>
                <a:lnTo>
                  <a:pt x="790812" y="247520"/>
                </a:lnTo>
                <a:lnTo>
                  <a:pt x="865441" y="219313"/>
                </a:lnTo>
                <a:lnTo>
                  <a:pt x="942701" y="196914"/>
                </a:lnTo>
                <a:lnTo>
                  <a:pt x="1022329" y="180587"/>
                </a:lnTo>
                <a:lnTo>
                  <a:pt x="1104059" y="170597"/>
                </a:lnTo>
                <a:lnTo>
                  <a:pt x="1187627" y="167208"/>
                </a:lnTo>
                <a:lnTo>
                  <a:pt x="1793434" y="167208"/>
                </a:lnTo>
                <a:lnTo>
                  <a:pt x="1732908" y="132755"/>
                </a:lnTo>
                <a:lnTo>
                  <a:pt x="1649429" y="93474"/>
                </a:lnTo>
                <a:lnTo>
                  <a:pt x="1562579" y="60644"/>
                </a:lnTo>
                <a:lnTo>
                  <a:pt x="1472666" y="34574"/>
                </a:lnTo>
                <a:lnTo>
                  <a:pt x="1379998" y="15571"/>
                </a:lnTo>
                <a:lnTo>
                  <a:pt x="1284882" y="3944"/>
                </a:lnTo>
                <a:lnTo>
                  <a:pt x="1187627" y="0"/>
                </a:lnTo>
                <a:close/>
              </a:path>
              <a:path w="2375534" h="2926715">
                <a:moveTo>
                  <a:pt x="1272819" y="1187589"/>
                </a:moveTo>
                <a:lnTo>
                  <a:pt x="1105623" y="1187589"/>
                </a:lnTo>
                <a:lnTo>
                  <a:pt x="1107732" y="1239572"/>
                </a:lnTo>
                <a:lnTo>
                  <a:pt x="1113947" y="1290412"/>
                </a:lnTo>
                <a:lnTo>
                  <a:pt x="1124104" y="1339944"/>
                </a:lnTo>
                <a:lnTo>
                  <a:pt x="1138039" y="1388004"/>
                </a:lnTo>
                <a:lnTo>
                  <a:pt x="1155586" y="1434426"/>
                </a:lnTo>
                <a:lnTo>
                  <a:pt x="1176582" y="1479047"/>
                </a:lnTo>
                <a:lnTo>
                  <a:pt x="1200862" y="1521701"/>
                </a:lnTo>
                <a:lnTo>
                  <a:pt x="1228260" y="1562224"/>
                </a:lnTo>
                <a:lnTo>
                  <a:pt x="1258613" y="1600451"/>
                </a:lnTo>
                <a:lnTo>
                  <a:pt x="1291756" y="1636218"/>
                </a:lnTo>
                <a:lnTo>
                  <a:pt x="1327524" y="1669360"/>
                </a:lnTo>
                <a:lnTo>
                  <a:pt x="1365753" y="1699713"/>
                </a:lnTo>
                <a:lnTo>
                  <a:pt x="1406277" y="1727111"/>
                </a:lnTo>
                <a:lnTo>
                  <a:pt x="1448933" y="1751390"/>
                </a:lnTo>
                <a:lnTo>
                  <a:pt x="1493556" y="1772386"/>
                </a:lnTo>
                <a:lnTo>
                  <a:pt x="1539980" y="1789933"/>
                </a:lnTo>
                <a:lnTo>
                  <a:pt x="1588043" y="1803868"/>
                </a:lnTo>
                <a:lnTo>
                  <a:pt x="1637578" y="1814025"/>
                </a:lnTo>
                <a:lnTo>
                  <a:pt x="1688421" y="1820240"/>
                </a:lnTo>
                <a:lnTo>
                  <a:pt x="1740408" y="1822348"/>
                </a:lnTo>
                <a:lnTo>
                  <a:pt x="1792392" y="1820240"/>
                </a:lnTo>
                <a:lnTo>
                  <a:pt x="1843234" y="1814025"/>
                </a:lnTo>
                <a:lnTo>
                  <a:pt x="1892767" y="1803868"/>
                </a:lnTo>
                <a:lnTo>
                  <a:pt x="1940827" y="1789933"/>
                </a:lnTo>
                <a:lnTo>
                  <a:pt x="1987250" y="1772386"/>
                </a:lnTo>
                <a:lnTo>
                  <a:pt x="2031871" y="1751390"/>
                </a:lnTo>
                <a:lnTo>
                  <a:pt x="2074525" y="1727111"/>
                </a:lnTo>
                <a:lnTo>
                  <a:pt x="2115048" y="1699713"/>
                </a:lnTo>
                <a:lnTo>
                  <a:pt x="2153275" y="1669360"/>
                </a:lnTo>
                <a:lnTo>
                  <a:pt x="2168608" y="1655152"/>
                </a:lnTo>
                <a:lnTo>
                  <a:pt x="1740408" y="1655152"/>
                </a:lnTo>
                <a:lnTo>
                  <a:pt x="1702113" y="1653599"/>
                </a:lnTo>
                <a:lnTo>
                  <a:pt x="1628173" y="1641540"/>
                </a:lnTo>
                <a:lnTo>
                  <a:pt x="1558572" y="1618350"/>
                </a:lnTo>
                <a:lnTo>
                  <a:pt x="1494282" y="1585001"/>
                </a:lnTo>
                <a:lnTo>
                  <a:pt x="1436272" y="1542462"/>
                </a:lnTo>
                <a:lnTo>
                  <a:pt x="1385512" y="1491704"/>
                </a:lnTo>
                <a:lnTo>
                  <a:pt x="1342972" y="1433696"/>
                </a:lnTo>
                <a:lnTo>
                  <a:pt x="1309622" y="1369410"/>
                </a:lnTo>
                <a:lnTo>
                  <a:pt x="1286432" y="1299814"/>
                </a:lnTo>
                <a:lnTo>
                  <a:pt x="1274372" y="1225880"/>
                </a:lnTo>
                <a:lnTo>
                  <a:pt x="1272819" y="1187589"/>
                </a:lnTo>
                <a:close/>
              </a:path>
              <a:path w="2375534" h="2926715">
                <a:moveTo>
                  <a:pt x="1793434" y="167208"/>
                </a:moveTo>
                <a:lnTo>
                  <a:pt x="1187627" y="167208"/>
                </a:lnTo>
                <a:lnTo>
                  <a:pt x="1271188" y="170597"/>
                </a:lnTo>
                <a:lnTo>
                  <a:pt x="1352911" y="180587"/>
                </a:lnTo>
                <a:lnTo>
                  <a:pt x="1432532" y="196914"/>
                </a:lnTo>
                <a:lnTo>
                  <a:pt x="1509785" y="219313"/>
                </a:lnTo>
                <a:lnTo>
                  <a:pt x="1584407" y="247520"/>
                </a:lnTo>
                <a:lnTo>
                  <a:pt x="1656132" y="281270"/>
                </a:lnTo>
                <a:lnTo>
                  <a:pt x="1724697" y="320298"/>
                </a:lnTo>
                <a:lnTo>
                  <a:pt x="1789836" y="364339"/>
                </a:lnTo>
                <a:lnTo>
                  <a:pt x="1851284" y="413130"/>
                </a:lnTo>
                <a:lnTo>
                  <a:pt x="1908778" y="466405"/>
                </a:lnTo>
                <a:lnTo>
                  <a:pt x="1962052" y="523901"/>
                </a:lnTo>
                <a:lnTo>
                  <a:pt x="2010842" y="585351"/>
                </a:lnTo>
                <a:lnTo>
                  <a:pt x="2054882" y="650492"/>
                </a:lnTo>
                <a:lnTo>
                  <a:pt x="2093910" y="719059"/>
                </a:lnTo>
                <a:lnTo>
                  <a:pt x="2127659" y="790787"/>
                </a:lnTo>
                <a:lnTo>
                  <a:pt x="2155866" y="865413"/>
                </a:lnTo>
                <a:lnTo>
                  <a:pt x="2178265" y="942670"/>
                </a:lnTo>
                <a:lnTo>
                  <a:pt x="2194592" y="1022295"/>
                </a:lnTo>
                <a:lnTo>
                  <a:pt x="2204582" y="1104023"/>
                </a:lnTo>
                <a:lnTo>
                  <a:pt x="2207971" y="1187589"/>
                </a:lnTo>
                <a:lnTo>
                  <a:pt x="2206418" y="1225880"/>
                </a:lnTo>
                <a:lnTo>
                  <a:pt x="2194359" y="1299814"/>
                </a:lnTo>
                <a:lnTo>
                  <a:pt x="2171170" y="1369410"/>
                </a:lnTo>
                <a:lnTo>
                  <a:pt x="2137822" y="1433696"/>
                </a:lnTo>
                <a:lnTo>
                  <a:pt x="2095284" y="1491704"/>
                </a:lnTo>
                <a:lnTo>
                  <a:pt x="2044527" y="1542462"/>
                </a:lnTo>
                <a:lnTo>
                  <a:pt x="1986520" y="1585001"/>
                </a:lnTo>
                <a:lnTo>
                  <a:pt x="1922233" y="1618350"/>
                </a:lnTo>
                <a:lnTo>
                  <a:pt x="1852637" y="1641540"/>
                </a:lnTo>
                <a:lnTo>
                  <a:pt x="1778700" y="1653599"/>
                </a:lnTo>
                <a:lnTo>
                  <a:pt x="1740408" y="1655152"/>
                </a:lnTo>
                <a:lnTo>
                  <a:pt x="2168608" y="1655152"/>
                </a:lnTo>
                <a:lnTo>
                  <a:pt x="2222183" y="1600451"/>
                </a:lnTo>
                <a:lnTo>
                  <a:pt x="2252535" y="1562224"/>
                </a:lnTo>
                <a:lnTo>
                  <a:pt x="2279932" y="1521701"/>
                </a:lnTo>
                <a:lnTo>
                  <a:pt x="2304211" y="1479047"/>
                </a:lnTo>
                <a:lnTo>
                  <a:pt x="2325206" y="1434426"/>
                </a:lnTo>
                <a:lnTo>
                  <a:pt x="2342752" y="1388004"/>
                </a:lnTo>
                <a:lnTo>
                  <a:pt x="2356687" y="1339944"/>
                </a:lnTo>
                <a:lnTo>
                  <a:pt x="2366843" y="1290412"/>
                </a:lnTo>
                <a:lnTo>
                  <a:pt x="2373058" y="1239572"/>
                </a:lnTo>
                <a:lnTo>
                  <a:pt x="2375166" y="1187589"/>
                </a:lnTo>
                <a:lnTo>
                  <a:pt x="2371222" y="1090331"/>
                </a:lnTo>
                <a:lnTo>
                  <a:pt x="2359595" y="995211"/>
                </a:lnTo>
                <a:lnTo>
                  <a:pt x="2340593" y="902539"/>
                </a:lnTo>
                <a:lnTo>
                  <a:pt x="2314524" y="812622"/>
                </a:lnTo>
                <a:lnTo>
                  <a:pt x="2281696" y="725769"/>
                </a:lnTo>
                <a:lnTo>
                  <a:pt x="2242417" y="642287"/>
                </a:lnTo>
                <a:lnTo>
                  <a:pt x="2196995" y="562484"/>
                </a:lnTo>
                <a:lnTo>
                  <a:pt x="2145738" y="486668"/>
                </a:lnTo>
                <a:lnTo>
                  <a:pt x="2088954" y="415147"/>
                </a:lnTo>
                <a:lnTo>
                  <a:pt x="2026951" y="348230"/>
                </a:lnTo>
                <a:lnTo>
                  <a:pt x="1960037" y="286224"/>
                </a:lnTo>
                <a:lnTo>
                  <a:pt x="1888520" y="229438"/>
                </a:lnTo>
                <a:lnTo>
                  <a:pt x="1812707" y="178179"/>
                </a:lnTo>
                <a:lnTo>
                  <a:pt x="1793434" y="167208"/>
                </a:lnTo>
                <a:close/>
              </a:path>
            </a:pathLst>
          </a:custGeom>
          <a:solidFill>
            <a:srgbClr val="435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299" y="2216065"/>
            <a:ext cx="614825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35A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35A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35A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35A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690744"/>
            <a:ext cx="6148250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35A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6845" y="1268333"/>
            <a:ext cx="6149159" cy="256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35A69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  <p:pic>
        <p:nvPicPr>
          <p:cNvPr id="9" name="Picture 8" descr="decibel_darkgrey_rgb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149850" y="4648200"/>
            <a:ext cx="2209800" cy="5688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483AF-645C-8D91-8212-EECACE49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457200"/>
            <a:ext cx="6400800" cy="861774"/>
          </a:xfrm>
        </p:spPr>
        <p:txBody>
          <a:bodyPr/>
          <a:lstStyle/>
          <a:p>
            <a:r>
              <a:rPr lang="da-DK" sz="2800" dirty="0"/>
              <a:t>Træthed som en konsekvens af høretab</a:t>
            </a: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CC3CADD-3D29-BD5D-ED6E-EB5F266B0163}"/>
              </a:ext>
            </a:extLst>
          </p:cNvPr>
          <p:cNvSpPr txBox="1"/>
          <p:nvPr/>
        </p:nvSpPr>
        <p:spPr>
          <a:xfrm>
            <a:off x="577850" y="16002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Disse slides kan anvendes til fremlæggelse for og af forældre, pædagoger, lærer m.fl. og giver et kort overblik over, hvordan et høretab kan resultere i udtrætning / </a:t>
            </a:r>
            <a:r>
              <a:rPr lang="da-DK" dirty="0" err="1"/>
              <a:t>listening</a:t>
            </a:r>
            <a:r>
              <a:rPr lang="da-DK" dirty="0"/>
              <a:t> fatigue.</a:t>
            </a:r>
          </a:p>
          <a:p>
            <a:endParaRPr lang="da-DK" dirty="0"/>
          </a:p>
          <a:p>
            <a:r>
              <a:rPr lang="da-DK" dirty="0"/>
              <a:t>De kan også lægge op til dialog og kan anvendes som skabelon i udarbejdelsen af en indsats eller handleplan for et barn med høretab i skolen.</a:t>
            </a:r>
          </a:p>
          <a:p>
            <a:endParaRPr lang="da-DK" dirty="0"/>
          </a:p>
          <a:p>
            <a:r>
              <a:rPr lang="da-DK" dirty="0"/>
              <a:t>For referencer henvises til den anbefalede og kommenterede litteraturliste på Decibels hjemmeside.</a:t>
            </a:r>
          </a:p>
        </p:txBody>
      </p:sp>
    </p:spTree>
    <p:extLst>
      <p:ext uri="{BB962C8B-B14F-4D97-AF65-F5344CB8AC3E}">
        <p14:creationId xmlns:p14="http://schemas.microsoft.com/office/powerpoint/2010/main" val="243452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7556499" cy="4343400"/>
          </a:xfrm>
          <a:custGeom>
            <a:avLst/>
            <a:gdLst/>
            <a:ahLst/>
            <a:cxnLst/>
            <a:rect l="l" t="t" r="r" b="b"/>
            <a:pathLst>
              <a:path w="7560309" h="4428490">
                <a:moveTo>
                  <a:pt x="0" y="4427994"/>
                </a:moveTo>
                <a:lnTo>
                  <a:pt x="7559992" y="4427994"/>
                </a:lnTo>
                <a:lnTo>
                  <a:pt x="7559992" y="0"/>
                </a:lnTo>
                <a:lnTo>
                  <a:pt x="0" y="0"/>
                </a:lnTo>
                <a:lnTo>
                  <a:pt x="0" y="4427994"/>
                </a:lnTo>
                <a:close/>
              </a:path>
            </a:pathLst>
          </a:custGeom>
          <a:solidFill>
            <a:srgbClr val="CCDDDF"/>
          </a:solidFill>
        </p:spPr>
        <p:txBody>
          <a:bodyPr wrap="square" lIns="0" tIns="0" rIns="0" bIns="0" rtlCol="0"/>
          <a:lstStyle/>
          <a:p>
            <a:endParaRPr sz="1434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73050" y="1371600"/>
            <a:ext cx="7048798" cy="2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0138">
              <a:lnSpc>
                <a:spcPct val="125000"/>
              </a:lnSpc>
              <a:tabLst>
                <a:tab pos="111830" algn="l"/>
              </a:tabLst>
            </a:pPr>
            <a:r>
              <a:rPr lang="da-DK" sz="1488" b="1" dirty="0"/>
              <a:t>Pauser</a:t>
            </a:r>
            <a:r>
              <a:rPr lang="da-DK" sz="1488" dirty="0"/>
              <a:t> (helst sammen med 1 eller 2 andre børn)</a:t>
            </a:r>
          </a:p>
          <a:p>
            <a:pPr marR="390138">
              <a:lnSpc>
                <a:spcPct val="125000"/>
              </a:lnSpc>
              <a:tabLst>
                <a:tab pos="111830" algn="l"/>
              </a:tabLst>
            </a:pPr>
            <a:endParaRPr lang="da-DK" sz="1488" dirty="0"/>
          </a:p>
          <a:p>
            <a:pPr marL="295870" marR="390138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488" dirty="0"/>
              <a:t>Skemalagte lyttepauser i løbet af dagen, på nøje udvalgte tidspunkter, så barnet går glip af så lidt som muligt – fagligt og socialt .</a:t>
            </a:r>
          </a:p>
          <a:p>
            <a:pPr marL="295870" marR="390138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488" dirty="0"/>
              <a:t>Ad hoc lyttepauser efter behov.</a:t>
            </a:r>
          </a:p>
          <a:p>
            <a:pPr marL="10120" marR="390138">
              <a:lnSpc>
                <a:spcPct val="125000"/>
              </a:lnSpc>
              <a:tabLst>
                <a:tab pos="111830" algn="l"/>
              </a:tabLst>
            </a:pPr>
            <a:endParaRPr lang="da-DK" sz="1488" dirty="0"/>
          </a:p>
          <a:p>
            <a:pPr marR="390138">
              <a:lnSpc>
                <a:spcPct val="125000"/>
              </a:lnSpc>
              <a:tabLst>
                <a:tab pos="111830" algn="l"/>
              </a:tabLst>
            </a:pPr>
            <a:r>
              <a:rPr lang="da-DK" sz="1488" dirty="0"/>
              <a:t>OBS! Spisepause/frikvarter tæller ikke som en lyttepause, da pauserne er et vigtigt tidsrum for kommunikation og social interaktion mellem barnet og klassekammeraterne.</a:t>
            </a:r>
            <a:endParaRPr lang="da-DK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3050" y="447384"/>
            <a:ext cx="7200801" cy="6617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120">
              <a:lnSpc>
                <a:spcPts val="2653"/>
              </a:lnSpc>
            </a:pPr>
            <a:r>
              <a:rPr lang="da-DK" sz="1913" spc="-4" dirty="0"/>
              <a:t>Indsatser, der bør iværksættes på de områder, barnet oplever udfordringer:</a:t>
            </a:r>
            <a:endParaRPr sz="1913" spc="-4" dirty="0"/>
          </a:p>
        </p:txBody>
      </p:sp>
    </p:spTree>
    <p:extLst>
      <p:ext uri="{BB962C8B-B14F-4D97-AF65-F5344CB8AC3E}">
        <p14:creationId xmlns:p14="http://schemas.microsoft.com/office/powerpoint/2010/main" val="415225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C1B4BDA-56AF-1CAC-66B4-71020B4A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28" y="381000"/>
            <a:ext cx="3276600" cy="463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3B0C4D7-DA6B-1045-F19C-5D2F3D02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264" y="381000"/>
            <a:ext cx="2842351" cy="1524000"/>
          </a:xfrm>
        </p:spPr>
        <p:txBody>
          <a:bodyPr/>
          <a:lstStyle/>
          <a:p>
            <a:r>
              <a:rPr lang="da-DK" sz="2800" dirty="0"/>
              <a:t>Træthed som en konsekvens af høretab</a:t>
            </a:r>
            <a:br>
              <a:rPr lang="da-DK" sz="2800" dirty="0">
                <a:latin typeface="Arial"/>
                <a:cs typeface="Arial"/>
              </a:rPr>
            </a:br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7560309" cy="4428490"/>
          </a:xfrm>
          <a:custGeom>
            <a:avLst/>
            <a:gdLst/>
            <a:ahLst/>
            <a:cxnLst/>
            <a:rect l="l" t="t" r="r" b="b"/>
            <a:pathLst>
              <a:path w="7560309" h="4428490">
                <a:moveTo>
                  <a:pt x="0" y="4427994"/>
                </a:moveTo>
                <a:lnTo>
                  <a:pt x="7559992" y="4427994"/>
                </a:lnTo>
                <a:lnTo>
                  <a:pt x="7559992" y="0"/>
                </a:lnTo>
                <a:lnTo>
                  <a:pt x="0" y="0"/>
                </a:lnTo>
                <a:lnTo>
                  <a:pt x="0" y="4427994"/>
                </a:lnTo>
                <a:close/>
              </a:path>
            </a:pathLst>
          </a:custGeom>
          <a:solidFill>
            <a:srgbClr val="CC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4267" y="812957"/>
            <a:ext cx="7230993" cy="3624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da-DK" sz="1400" b="1" dirty="0"/>
              <a:t>Generel træthed </a:t>
            </a:r>
            <a:r>
              <a:rPr lang="da-DK" sz="1400" dirty="0"/>
              <a:t>(General fatigue) er, når du har en overordnet følelse af at være træt, både fysisk og mentalt. Den generelle træthed kan være en blanding af de 4 andre former for træthed.</a:t>
            </a:r>
          </a:p>
          <a:p>
            <a:endParaRPr lang="da-DK" sz="1400" dirty="0"/>
          </a:p>
          <a:p>
            <a:r>
              <a:rPr lang="da-DK" sz="1400" b="1" dirty="0"/>
              <a:t>Fysisk træthed </a:t>
            </a:r>
            <a:r>
              <a:rPr lang="da-DK" sz="1400" dirty="0"/>
              <a:t>(</a:t>
            </a:r>
            <a:r>
              <a:rPr lang="da-DK" sz="1400" dirty="0" err="1"/>
              <a:t>Physical</a:t>
            </a:r>
            <a:r>
              <a:rPr lang="da-DK" sz="1400" dirty="0"/>
              <a:t> fatigue) er, når dine muskler og din krop er træt. Føler du dig i god eller dårlig form? Kan du udholde meget eller kun ganske lidt?</a:t>
            </a:r>
          </a:p>
          <a:p>
            <a:endParaRPr lang="da-DK" sz="1400" dirty="0"/>
          </a:p>
          <a:p>
            <a:r>
              <a:rPr lang="da-DK" sz="1400" b="1" dirty="0"/>
              <a:t>Mental træthed </a:t>
            </a:r>
            <a:r>
              <a:rPr lang="da-DK" sz="1400" dirty="0"/>
              <a:t>(Mental fatigue) er, når du har vanskeligt ved at tænke og koncentrere dig. Vandrer dine tanker fx nemt væk fra emnet? Skal du anstrenge dig for at koncentrere dig?</a:t>
            </a:r>
          </a:p>
          <a:p>
            <a:pPr>
              <a:lnSpc>
                <a:spcPct val="150000"/>
              </a:lnSpc>
            </a:pPr>
            <a:endParaRPr lang="da-DK" sz="1400" dirty="0"/>
          </a:p>
          <a:p>
            <a:r>
              <a:rPr lang="da-DK" sz="1400" b="1" dirty="0"/>
              <a:t>Nedsat aktivitet </a:t>
            </a:r>
            <a:r>
              <a:rPr lang="da-DK" sz="1400" dirty="0"/>
              <a:t>(</a:t>
            </a:r>
            <a:r>
              <a:rPr lang="da-DK" sz="1400" dirty="0" err="1"/>
              <a:t>Reduced</a:t>
            </a:r>
            <a:r>
              <a:rPr lang="da-DK" sz="1400" dirty="0"/>
              <a:t> </a:t>
            </a:r>
            <a:r>
              <a:rPr lang="da-DK" sz="1400" dirty="0" err="1"/>
              <a:t>activity</a:t>
            </a:r>
            <a:r>
              <a:rPr lang="da-DK" sz="1400" dirty="0"/>
              <a:t>) er, når du bevæger dig lidt. Er du meget eller lidt aktiv i løbet af en dag? Føler du dig aktiv eller inaktiv?</a:t>
            </a:r>
          </a:p>
          <a:p>
            <a:endParaRPr lang="da-DK" sz="1400" dirty="0"/>
          </a:p>
          <a:p>
            <a:r>
              <a:rPr lang="da-DK" sz="1400" b="1" dirty="0"/>
              <a:t>Nedsat motivation </a:t>
            </a:r>
            <a:r>
              <a:rPr lang="da-DK" sz="1400" dirty="0"/>
              <a:t>(</a:t>
            </a:r>
            <a:r>
              <a:rPr lang="da-DK" sz="1400" dirty="0" err="1"/>
              <a:t>Reduced</a:t>
            </a:r>
            <a:r>
              <a:rPr lang="da-DK" sz="1400" dirty="0"/>
              <a:t> motivation) en typisk konsekvens af træthed er, når du mangler lyst til at igangsætte en aktivitet.</a:t>
            </a:r>
            <a:r>
              <a:rPr lang="da-DK" sz="1400" i="1" dirty="0"/>
              <a:t>	</a:t>
            </a:r>
            <a:r>
              <a:rPr lang="da-DK" sz="1200" i="1" dirty="0"/>
              <a:t>	</a:t>
            </a:r>
            <a:endParaRPr lang="da-DK" sz="1200" dirty="0"/>
          </a:p>
          <a:p>
            <a:pPr marL="12700" marR="410209">
              <a:lnSpc>
                <a:spcPct val="125000"/>
              </a:lnSpc>
              <a:spcBef>
                <a:spcPts val="600"/>
              </a:spcBef>
              <a:tabLst>
                <a:tab pos="140335" algn="l"/>
              </a:tabLst>
            </a:pPr>
            <a:endParaRPr lang="da-DK" sz="120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764" y="194888"/>
            <a:ext cx="614825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329"/>
              </a:lnSpc>
            </a:pPr>
            <a:r>
              <a:rPr lang="da-DK" dirty="0"/>
              <a:t>Hvad er træthed?</a:t>
            </a:r>
            <a:endParaRPr spc="-5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F66D748-7E88-AEEE-E425-95971613BB0A}"/>
              </a:ext>
            </a:extLst>
          </p:cNvPr>
          <p:cNvSpPr txBox="1"/>
          <p:nvPr/>
        </p:nvSpPr>
        <p:spPr>
          <a:xfrm>
            <a:off x="128657" y="4545401"/>
            <a:ext cx="6980464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43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Multidimensional</a:t>
            </a:r>
            <a:r>
              <a:rPr kumimoji="0" lang="da-DK" sz="154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Fatigue Inventory (MFI-20)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4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Beregnet til voksne (forskning er lavet på 20+)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7560309" cy="5333988"/>
          </a:xfrm>
          <a:custGeom>
            <a:avLst/>
            <a:gdLst/>
            <a:ahLst/>
            <a:cxnLst/>
            <a:rect l="l" t="t" r="r" b="b"/>
            <a:pathLst>
              <a:path w="7560309" h="4428490">
                <a:moveTo>
                  <a:pt x="0" y="4427994"/>
                </a:moveTo>
                <a:lnTo>
                  <a:pt x="7559992" y="4427994"/>
                </a:lnTo>
                <a:lnTo>
                  <a:pt x="7559992" y="0"/>
                </a:lnTo>
                <a:lnTo>
                  <a:pt x="0" y="0"/>
                </a:lnTo>
                <a:lnTo>
                  <a:pt x="0" y="4427994"/>
                </a:lnTo>
                <a:close/>
              </a:path>
            </a:pathLst>
          </a:custGeom>
          <a:solidFill>
            <a:srgbClr val="CC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96850" y="975312"/>
            <a:ext cx="7162800" cy="4201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3717" marR="629458" indent="-367389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429" algn="l"/>
              </a:tabLst>
            </a:pPr>
            <a:r>
              <a:rPr lang="da-DK" sz="1400" dirty="0"/>
              <a:t>Opstår uden varsel, typisk under mental aktivitet</a:t>
            </a:r>
          </a:p>
          <a:p>
            <a:pPr marL="383717" marR="629458" indent="-367389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429" algn="l"/>
              </a:tabLst>
            </a:pPr>
            <a:r>
              <a:rPr lang="da-DK" sz="1400" dirty="0"/>
              <a:t>Opstår, når hjernen overstimuleres af for mange indtryk</a:t>
            </a:r>
          </a:p>
          <a:p>
            <a:pPr marL="383717" marR="629458" indent="-367389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429" algn="l"/>
              </a:tabLst>
            </a:pPr>
            <a:r>
              <a:rPr lang="da-DK" sz="1400" dirty="0"/>
              <a:t>Opstår, når der stilles store krav til kognitive funktioner</a:t>
            </a:r>
          </a:p>
          <a:p>
            <a:pPr marL="383717" marR="629458" indent="-367389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429" algn="l"/>
              </a:tabLst>
            </a:pPr>
            <a:r>
              <a:rPr lang="da-DK" sz="1400" dirty="0"/>
              <a:t>Udløses af langt mindre anstrengelse end man er vant til</a:t>
            </a:r>
          </a:p>
          <a:p>
            <a:pPr marL="383717" marR="629458" indent="-367389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429" algn="l"/>
              </a:tabLst>
            </a:pPr>
            <a:r>
              <a:rPr lang="da-DK" sz="1400" dirty="0"/>
              <a:t>Opleves voldsom og med akut behov for hvile</a:t>
            </a:r>
          </a:p>
          <a:p>
            <a:pPr marL="383717" marR="629458" indent="-367389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429" algn="l"/>
              </a:tabLst>
            </a:pPr>
            <a:r>
              <a:rPr lang="da-DK" sz="1400" dirty="0"/>
              <a:t>Varer ofte længere end normal træthed og forsvinder ikke altid efter en nats søvn eller et hvil</a:t>
            </a:r>
          </a:p>
          <a:p>
            <a:pPr marL="383717" marR="629458" indent="-367389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429" algn="l"/>
              </a:tabLst>
            </a:pPr>
            <a:endParaRPr lang="da-DK" sz="1400" dirty="0"/>
          </a:p>
          <a:p>
            <a:r>
              <a:rPr lang="da-DK" sz="1400" dirty="0"/>
              <a:t>For de fleste børn kræver det ingen særlig indsats at lytte og kommunikere gennem en helt almindelig dag med skolegang, fritidsaktiviteter og hjemmeliv.</a:t>
            </a:r>
          </a:p>
          <a:p>
            <a:endParaRPr lang="da-DK" sz="1400" dirty="0"/>
          </a:p>
          <a:p>
            <a:r>
              <a:rPr lang="da-DK" sz="1400" dirty="0"/>
              <a:t>Men for mange børn med høretab (HT) er det anderledes. Den auditive information, børn med HT modtager, kan være forringet i en sådan grad, at hverdagens lyttesituationer kan være meget udfordrende, og det kræver en større mængde energi af barnet.</a:t>
            </a:r>
          </a:p>
          <a:p>
            <a:pPr marL="383717" marR="629458" indent="-367389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429" algn="l"/>
              </a:tabLst>
            </a:pPr>
            <a:endParaRPr lang="da-DK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4125" y="255045"/>
            <a:ext cx="614825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a-DK" dirty="0"/>
              <a:t>Hvad er mental træthed?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3473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BAF8FFE-0035-7443-AE49-4AD6BA118FB4}"/>
              </a:ext>
            </a:extLst>
          </p:cNvPr>
          <p:cNvSpPr txBox="1"/>
          <p:nvPr/>
        </p:nvSpPr>
        <p:spPr>
          <a:xfrm>
            <a:off x="366018" y="663178"/>
            <a:ext cx="6948438" cy="533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34" dirty="0"/>
              <a:t>Konceptuel model, der forbinder høretab med træthed og skolepræstationer. </a:t>
            </a:r>
          </a:p>
          <a:p>
            <a:r>
              <a:rPr lang="da-DK" sz="1434" dirty="0"/>
              <a:t>Mørke felter repræsenterer begivenheder, der sker gentagne gange i løbet af skoledagen.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47FAFEF-A876-656D-BA25-30CC466F741A}"/>
              </a:ext>
            </a:extLst>
          </p:cNvPr>
          <p:cNvSpPr txBox="1"/>
          <p:nvPr/>
        </p:nvSpPr>
        <p:spPr>
          <a:xfrm>
            <a:off x="454397" y="4213162"/>
            <a:ext cx="3825478" cy="607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16" dirty="0"/>
              <a:t>Frit </a:t>
            </a:r>
            <a:r>
              <a:rPr lang="en-US" sz="1116" dirty="0" err="1"/>
              <a:t>oversat</a:t>
            </a:r>
            <a:r>
              <a:rPr lang="en-US" sz="1116" dirty="0"/>
              <a:t> </a:t>
            </a:r>
            <a:r>
              <a:rPr lang="en-US" sz="1116" dirty="0" err="1"/>
              <a:t>af</a:t>
            </a:r>
            <a:r>
              <a:rPr lang="en-US" sz="1116" dirty="0"/>
              <a:t> Decibel </a:t>
            </a:r>
            <a:r>
              <a:rPr lang="en-US" sz="1116" dirty="0" err="1"/>
              <a:t>fra</a:t>
            </a:r>
            <a:r>
              <a:rPr lang="en-US" sz="1116" dirty="0"/>
              <a:t> Fred H. Bess &amp; Benjamin Hornsby: “The Complexities of Fatigue in Children with Hearing Loss” (2014)</a:t>
            </a:r>
          </a:p>
        </p:txBody>
      </p:sp>
      <p:sp>
        <p:nvSpPr>
          <p:cNvPr id="6" name="Rutediagram: Alternativ proces 5">
            <a:extLst>
              <a:ext uri="{FF2B5EF4-FFF2-40B4-BE49-F238E27FC236}">
                <a16:creationId xmlns:a16="http://schemas.microsoft.com/office/drawing/2014/main" id="{7ECF0FB3-DAFF-D790-A5B5-7D2EEB86176C}"/>
              </a:ext>
            </a:extLst>
          </p:cNvPr>
          <p:cNvSpPr/>
          <p:nvPr/>
        </p:nvSpPr>
        <p:spPr>
          <a:xfrm>
            <a:off x="854510" y="2059782"/>
            <a:ext cx="789385" cy="72866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16" b="1" dirty="0">
                <a:solidFill>
                  <a:schemeClr val="tx1"/>
                </a:solidFill>
              </a:rPr>
              <a:t>Høretab + støj</a:t>
            </a:r>
          </a:p>
        </p:txBody>
      </p:sp>
      <p:sp>
        <p:nvSpPr>
          <p:cNvPr id="7" name="Rutediagram: Alternativ proces 6">
            <a:extLst>
              <a:ext uri="{FF2B5EF4-FFF2-40B4-BE49-F238E27FC236}">
                <a16:creationId xmlns:a16="http://schemas.microsoft.com/office/drawing/2014/main" id="{7665B526-F625-CEC5-53C5-7B0AA931B55B}"/>
              </a:ext>
            </a:extLst>
          </p:cNvPr>
          <p:cNvSpPr/>
          <p:nvPr/>
        </p:nvSpPr>
        <p:spPr>
          <a:xfrm>
            <a:off x="1799380" y="2059782"/>
            <a:ext cx="795332" cy="72866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56" dirty="0"/>
              <a:t>Nedbrud i </a:t>
            </a:r>
            <a:r>
              <a:rPr lang="da-DK" sz="956" dirty="0" err="1"/>
              <a:t>kommuni-kation</a:t>
            </a:r>
            <a:endParaRPr lang="da-DK" sz="956" dirty="0"/>
          </a:p>
        </p:txBody>
      </p:sp>
      <p:sp>
        <p:nvSpPr>
          <p:cNvPr id="8" name="Rutediagram: Alternativ proces 7">
            <a:extLst>
              <a:ext uri="{FF2B5EF4-FFF2-40B4-BE49-F238E27FC236}">
                <a16:creationId xmlns:a16="http://schemas.microsoft.com/office/drawing/2014/main" id="{71E59AF8-68A6-ABE3-0C75-DB3029120D3B}"/>
              </a:ext>
            </a:extLst>
          </p:cNvPr>
          <p:cNvSpPr/>
          <p:nvPr/>
        </p:nvSpPr>
        <p:spPr>
          <a:xfrm>
            <a:off x="2801025" y="2059782"/>
            <a:ext cx="789385" cy="72866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56" dirty="0"/>
              <a:t>Øget lytte-indsats</a:t>
            </a:r>
          </a:p>
        </p:txBody>
      </p:sp>
      <p:sp>
        <p:nvSpPr>
          <p:cNvPr id="9" name="Rutediagram: Alternativ proces 8">
            <a:extLst>
              <a:ext uri="{FF2B5EF4-FFF2-40B4-BE49-F238E27FC236}">
                <a16:creationId xmlns:a16="http://schemas.microsoft.com/office/drawing/2014/main" id="{42C79FC1-2C07-B9A5-39D4-0CD0C0AC87B3}"/>
              </a:ext>
            </a:extLst>
          </p:cNvPr>
          <p:cNvSpPr/>
          <p:nvPr/>
        </p:nvSpPr>
        <p:spPr>
          <a:xfrm>
            <a:off x="3760919" y="2053498"/>
            <a:ext cx="934367" cy="72866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56" dirty="0"/>
              <a:t>Nedsatte ressourcer til processering tilgængelige</a:t>
            </a:r>
          </a:p>
        </p:txBody>
      </p:sp>
      <p:sp>
        <p:nvSpPr>
          <p:cNvPr id="11" name="Rutediagram: Alternativ proces 10">
            <a:extLst>
              <a:ext uri="{FF2B5EF4-FFF2-40B4-BE49-F238E27FC236}">
                <a16:creationId xmlns:a16="http://schemas.microsoft.com/office/drawing/2014/main" id="{100E58D9-B582-A4A0-3029-321AF1732AFB}"/>
              </a:ext>
            </a:extLst>
          </p:cNvPr>
          <p:cNvSpPr/>
          <p:nvPr/>
        </p:nvSpPr>
        <p:spPr>
          <a:xfrm>
            <a:off x="4852500" y="2059782"/>
            <a:ext cx="904620" cy="72866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56" dirty="0"/>
              <a:t>Forøget stress – akkumuleret stress</a:t>
            </a:r>
          </a:p>
        </p:txBody>
      </p:sp>
      <p:sp>
        <p:nvSpPr>
          <p:cNvPr id="12" name="Rutediagram: Alternativ proces 11">
            <a:extLst>
              <a:ext uri="{FF2B5EF4-FFF2-40B4-BE49-F238E27FC236}">
                <a16:creationId xmlns:a16="http://schemas.microsoft.com/office/drawing/2014/main" id="{2E7360D6-E2C9-8AFA-4C99-9E281588E84E}"/>
              </a:ext>
            </a:extLst>
          </p:cNvPr>
          <p:cNvSpPr/>
          <p:nvPr/>
        </p:nvSpPr>
        <p:spPr>
          <a:xfrm>
            <a:off x="5903516" y="2059782"/>
            <a:ext cx="873646" cy="72866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75" b="1" dirty="0"/>
              <a:t>Træthed</a:t>
            </a:r>
          </a:p>
        </p:txBody>
      </p:sp>
      <p:sp>
        <p:nvSpPr>
          <p:cNvPr id="13" name="Pil: bøjet nedad 12">
            <a:extLst>
              <a:ext uri="{FF2B5EF4-FFF2-40B4-BE49-F238E27FC236}">
                <a16:creationId xmlns:a16="http://schemas.microsoft.com/office/drawing/2014/main" id="{607D4620-D6FB-72D5-1514-0BCD08DE77AF}"/>
              </a:ext>
            </a:extLst>
          </p:cNvPr>
          <p:cNvSpPr/>
          <p:nvPr/>
        </p:nvSpPr>
        <p:spPr>
          <a:xfrm flipH="1">
            <a:off x="1956594" y="1391840"/>
            <a:ext cx="4432697" cy="661659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34">
              <a:solidFill>
                <a:schemeClr val="tx1"/>
              </a:solidFill>
            </a:endParaRPr>
          </a:p>
        </p:txBody>
      </p:sp>
      <p:sp>
        <p:nvSpPr>
          <p:cNvPr id="14" name="Rutediagram: Alternativ proces 13">
            <a:extLst>
              <a:ext uri="{FF2B5EF4-FFF2-40B4-BE49-F238E27FC236}">
                <a16:creationId xmlns:a16="http://schemas.microsoft.com/office/drawing/2014/main" id="{076C7C6D-BE77-0B50-A83C-ADDA1ECFCECB}"/>
              </a:ext>
            </a:extLst>
          </p:cNvPr>
          <p:cNvSpPr/>
          <p:nvPr/>
        </p:nvSpPr>
        <p:spPr>
          <a:xfrm>
            <a:off x="1829203" y="3228535"/>
            <a:ext cx="1016423" cy="72866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16" dirty="0">
                <a:solidFill>
                  <a:schemeClr val="tx1"/>
                </a:solidFill>
              </a:rPr>
              <a:t>forringet kognitiv bearbejdning</a:t>
            </a:r>
          </a:p>
        </p:txBody>
      </p:sp>
      <p:sp>
        <p:nvSpPr>
          <p:cNvPr id="17" name="Rutediagram: Alternativ proces 16">
            <a:extLst>
              <a:ext uri="{FF2B5EF4-FFF2-40B4-BE49-F238E27FC236}">
                <a16:creationId xmlns:a16="http://schemas.microsoft.com/office/drawing/2014/main" id="{B980F861-59ED-797B-8522-D6440859F455}"/>
              </a:ext>
            </a:extLst>
          </p:cNvPr>
          <p:cNvSpPr/>
          <p:nvPr/>
        </p:nvSpPr>
        <p:spPr>
          <a:xfrm>
            <a:off x="3160688" y="3158059"/>
            <a:ext cx="789385" cy="87931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16" dirty="0">
                <a:solidFill>
                  <a:schemeClr val="tx1"/>
                </a:solidFill>
              </a:rPr>
              <a:t>Trækker sig eller andre reaktioner</a:t>
            </a:r>
          </a:p>
        </p:txBody>
      </p:sp>
      <p:sp>
        <p:nvSpPr>
          <p:cNvPr id="18" name="Rutediagram: Alternativ proces 17">
            <a:extLst>
              <a:ext uri="{FF2B5EF4-FFF2-40B4-BE49-F238E27FC236}">
                <a16:creationId xmlns:a16="http://schemas.microsoft.com/office/drawing/2014/main" id="{49FBB320-E75B-567C-9E6F-D73A7013391E}"/>
              </a:ext>
            </a:extLst>
          </p:cNvPr>
          <p:cNvSpPr/>
          <p:nvPr/>
        </p:nvSpPr>
        <p:spPr>
          <a:xfrm>
            <a:off x="4279875" y="3233388"/>
            <a:ext cx="789385" cy="72866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16" dirty="0">
                <a:solidFill>
                  <a:schemeClr val="tx1"/>
                </a:solidFill>
              </a:rPr>
              <a:t>Risiko for nedsat læring</a:t>
            </a:r>
          </a:p>
        </p:txBody>
      </p:sp>
      <p:sp>
        <p:nvSpPr>
          <p:cNvPr id="19" name="Rutediagram: Alternativ proces 18">
            <a:extLst>
              <a:ext uri="{FF2B5EF4-FFF2-40B4-BE49-F238E27FC236}">
                <a16:creationId xmlns:a16="http://schemas.microsoft.com/office/drawing/2014/main" id="{528CAC36-0DFF-2FA7-51D0-C49496FA75C5}"/>
              </a:ext>
            </a:extLst>
          </p:cNvPr>
          <p:cNvSpPr/>
          <p:nvPr/>
        </p:nvSpPr>
        <p:spPr>
          <a:xfrm>
            <a:off x="5478462" y="3228535"/>
            <a:ext cx="1119187" cy="72866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16" b="1" dirty="0">
                <a:solidFill>
                  <a:schemeClr val="tx1"/>
                </a:solidFill>
              </a:rPr>
              <a:t>Nedgang i faglige præstationer</a:t>
            </a:r>
          </a:p>
        </p:txBody>
      </p: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761DCE20-20BE-69CF-3670-87EEB79FC31D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1643896" y="2424112"/>
            <a:ext cx="1554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FD1C7B94-D740-40AA-8058-5A3F99ACA63C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594713" y="2424112"/>
            <a:ext cx="206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74CC90CC-1790-8DDC-7036-174D13C375A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3590410" y="2417830"/>
            <a:ext cx="170509" cy="6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pilforbindelse 39">
            <a:extLst>
              <a:ext uri="{FF2B5EF4-FFF2-40B4-BE49-F238E27FC236}">
                <a16:creationId xmlns:a16="http://schemas.microsoft.com/office/drawing/2014/main" id="{EA6317D5-9B30-C136-76AA-FBE45976831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4695286" y="2417829"/>
            <a:ext cx="157214" cy="6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pilforbindelse 42">
            <a:extLst>
              <a:ext uri="{FF2B5EF4-FFF2-40B4-BE49-F238E27FC236}">
                <a16:creationId xmlns:a16="http://schemas.microsoft.com/office/drawing/2014/main" id="{EA5F0021-D59B-BC5C-1BC7-2F43B16CC0F1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5757120" y="2424113"/>
            <a:ext cx="1463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pilforbindelse 45">
            <a:extLst>
              <a:ext uri="{FF2B5EF4-FFF2-40B4-BE49-F238E27FC236}">
                <a16:creationId xmlns:a16="http://schemas.microsoft.com/office/drawing/2014/main" id="{0A2B6EF3-2CB4-2004-9C9E-FFAE43A406E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845626" y="3592866"/>
            <a:ext cx="315062" cy="4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pilforbindelse 50">
            <a:extLst>
              <a:ext uri="{FF2B5EF4-FFF2-40B4-BE49-F238E27FC236}">
                <a16:creationId xmlns:a16="http://schemas.microsoft.com/office/drawing/2014/main" id="{4408472F-F457-979E-6AA1-70D88E76B169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3950073" y="3597719"/>
            <a:ext cx="329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pilforbindelse 53">
            <a:extLst>
              <a:ext uri="{FF2B5EF4-FFF2-40B4-BE49-F238E27FC236}">
                <a16:creationId xmlns:a16="http://schemas.microsoft.com/office/drawing/2014/main" id="{0F583611-A00F-2A1D-E8B9-ADAF61916D4F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5069260" y="3592866"/>
            <a:ext cx="409202" cy="4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il: bøjet 63">
            <a:extLst>
              <a:ext uri="{FF2B5EF4-FFF2-40B4-BE49-F238E27FC236}">
                <a16:creationId xmlns:a16="http://schemas.microsoft.com/office/drawing/2014/main" id="{C648AA96-7484-7E7F-7D1C-119BA806D256}"/>
              </a:ext>
            </a:extLst>
          </p:cNvPr>
          <p:cNvSpPr/>
          <p:nvPr/>
        </p:nvSpPr>
        <p:spPr>
          <a:xfrm flipH="1" flipV="1">
            <a:off x="1419999" y="2807290"/>
            <a:ext cx="4969286" cy="259258"/>
          </a:xfrm>
          <a:prstGeom prst="bentArrow">
            <a:avLst>
              <a:gd name="adj1" fmla="val 25000"/>
              <a:gd name="adj2" fmla="val 1388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34">
              <a:solidFill>
                <a:schemeClr val="tx1"/>
              </a:solidFill>
            </a:endParaRPr>
          </a:p>
        </p:txBody>
      </p:sp>
      <p:sp>
        <p:nvSpPr>
          <p:cNvPr id="65" name="Pil: bøjet 64">
            <a:extLst>
              <a:ext uri="{FF2B5EF4-FFF2-40B4-BE49-F238E27FC236}">
                <a16:creationId xmlns:a16="http://schemas.microsoft.com/office/drawing/2014/main" id="{C62F32A1-BE32-2EE8-88DE-088F2811EDB9}"/>
              </a:ext>
            </a:extLst>
          </p:cNvPr>
          <p:cNvSpPr/>
          <p:nvPr/>
        </p:nvSpPr>
        <p:spPr>
          <a:xfrm flipV="1">
            <a:off x="1419999" y="3031331"/>
            <a:ext cx="301637" cy="80037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34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8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904" y="0"/>
            <a:ext cx="7556499" cy="4263672"/>
          </a:xfrm>
          <a:custGeom>
            <a:avLst/>
            <a:gdLst/>
            <a:ahLst/>
            <a:cxnLst/>
            <a:rect l="l" t="t" r="r" b="b"/>
            <a:pathLst>
              <a:path w="7560309" h="4428490">
                <a:moveTo>
                  <a:pt x="0" y="4427994"/>
                </a:moveTo>
                <a:lnTo>
                  <a:pt x="7559992" y="4427994"/>
                </a:lnTo>
                <a:lnTo>
                  <a:pt x="7559992" y="0"/>
                </a:lnTo>
                <a:lnTo>
                  <a:pt x="0" y="0"/>
                </a:lnTo>
                <a:lnTo>
                  <a:pt x="0" y="4427994"/>
                </a:lnTo>
                <a:close/>
              </a:path>
            </a:pathLst>
          </a:custGeom>
          <a:solidFill>
            <a:srgbClr val="CCDDDF"/>
          </a:solidFill>
        </p:spPr>
        <p:txBody>
          <a:bodyPr wrap="square" lIns="0" tIns="0" rIns="0" bIns="0" rtlCol="0"/>
          <a:lstStyle/>
          <a:p>
            <a:endParaRPr sz="143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597" y="708077"/>
            <a:ext cx="6883499" cy="5339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1735" dirty="0" err="1"/>
              <a:t>Faktorer</a:t>
            </a:r>
            <a:r>
              <a:rPr lang="en-US" sz="1735" dirty="0"/>
              <a:t>, der </a:t>
            </a:r>
            <a:r>
              <a:rPr lang="en-US" sz="1735" dirty="0" err="1"/>
              <a:t>kan</a:t>
            </a:r>
            <a:r>
              <a:rPr lang="en-US" sz="1735" dirty="0"/>
              <a:t> have </a:t>
            </a:r>
            <a:r>
              <a:rPr lang="en-US" sz="1735" dirty="0" err="1"/>
              <a:t>betydning</a:t>
            </a:r>
            <a:r>
              <a:rPr lang="en-US" sz="1735" dirty="0"/>
              <a:t> for, </a:t>
            </a:r>
            <a:r>
              <a:rPr lang="en-US" sz="1735" dirty="0" err="1"/>
              <a:t>hvor</a:t>
            </a:r>
            <a:r>
              <a:rPr lang="en-US" sz="1735" dirty="0"/>
              <a:t> </a:t>
            </a:r>
            <a:r>
              <a:rPr lang="en-US" sz="1735" dirty="0" err="1"/>
              <a:t>meget</a:t>
            </a:r>
            <a:r>
              <a:rPr lang="en-US" sz="1735" dirty="0"/>
              <a:t> </a:t>
            </a:r>
            <a:r>
              <a:rPr lang="en-US" sz="1735" dirty="0" err="1"/>
              <a:t>energi</a:t>
            </a:r>
            <a:r>
              <a:rPr lang="en-US" sz="1735" dirty="0"/>
              <a:t> </a:t>
            </a:r>
            <a:r>
              <a:rPr lang="en-US" sz="1735" dirty="0" err="1"/>
              <a:t>barnet</a:t>
            </a:r>
            <a:r>
              <a:rPr lang="en-US" sz="1735" dirty="0"/>
              <a:t> med </a:t>
            </a:r>
            <a:r>
              <a:rPr lang="en-US" sz="1735" dirty="0" err="1"/>
              <a:t>høretab</a:t>
            </a:r>
            <a:r>
              <a:rPr lang="en-US" sz="1735" dirty="0"/>
              <a:t> </a:t>
            </a:r>
            <a:r>
              <a:rPr lang="en-US" sz="1735" dirty="0" err="1"/>
              <a:t>skal</a:t>
            </a:r>
            <a:r>
              <a:rPr lang="en-US" sz="1735" dirty="0"/>
              <a:t> </a:t>
            </a:r>
            <a:r>
              <a:rPr lang="en-US" sz="1735" dirty="0" err="1"/>
              <a:t>bruge</a:t>
            </a:r>
            <a:r>
              <a:rPr lang="en-US" sz="1735" dirty="0"/>
              <a:t> for at </a:t>
            </a:r>
            <a:r>
              <a:rPr lang="en-US" sz="1735" dirty="0" err="1"/>
              <a:t>lytte</a:t>
            </a:r>
            <a:r>
              <a:rPr lang="en-US" sz="1735" dirty="0"/>
              <a:t> </a:t>
            </a:r>
            <a:r>
              <a:rPr lang="en-US" sz="1735" dirty="0" err="1"/>
              <a:t>effektivt</a:t>
            </a:r>
            <a:r>
              <a:rPr lang="en-US" sz="1735" dirty="0"/>
              <a:t>: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226839E-2B55-3089-008C-AB6C3AB685E1}"/>
              </a:ext>
            </a:extLst>
          </p:cNvPr>
          <p:cNvSpPr txBox="1"/>
          <p:nvPr/>
        </p:nvSpPr>
        <p:spPr>
          <a:xfrm>
            <a:off x="330597" y="4574076"/>
            <a:ext cx="4632129" cy="39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92" dirty="0"/>
              <a:t>Hearing Impairment and Cognitive Energy: </a:t>
            </a:r>
          </a:p>
          <a:p>
            <a:r>
              <a:rPr lang="en-US" sz="992" dirty="0"/>
              <a:t>The Framework for Understanding Effortful Listening (FUEL)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AD53A6-1D27-315A-CEF1-6E514F62E889}"/>
              </a:ext>
            </a:extLst>
          </p:cNvPr>
          <p:cNvSpPr txBox="1"/>
          <p:nvPr/>
        </p:nvSpPr>
        <p:spPr>
          <a:xfrm>
            <a:off x="330597" y="1366972"/>
            <a:ext cx="6800850" cy="2804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108" indent="-1771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88" dirty="0"/>
              <a:t>Source Factors: Stemme-karakteristika</a:t>
            </a:r>
          </a:p>
          <a:p>
            <a:pPr marL="177108" indent="-1771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88" dirty="0"/>
              <a:t>Lydens fysiske faktorer: støj, efterklang, høreteknologi og høretekniske hjælpemidler</a:t>
            </a:r>
          </a:p>
          <a:p>
            <a:pPr marL="177108" indent="-1771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88" dirty="0"/>
              <a:t>Lytter: sensoriske og/eller kognitive færdigheder og evt. funktionsnedsættelser</a:t>
            </a:r>
          </a:p>
          <a:p>
            <a:pPr marL="177108" indent="-1771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88" dirty="0"/>
              <a:t>Beskeden: kendt ordforråd, intonation (sætningsmelodi), semantisk kontekst (grammatik)</a:t>
            </a:r>
          </a:p>
          <a:p>
            <a:pPr marL="177108" indent="-1771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88" dirty="0"/>
              <a:t>Kontekst: fysiske omgivelser, situationsfornemmelse (baggrundsviden og pragmatiske færdigheder)</a:t>
            </a:r>
          </a:p>
        </p:txBody>
      </p:sp>
    </p:spTree>
    <p:extLst>
      <p:ext uri="{BB962C8B-B14F-4D97-AF65-F5344CB8AC3E}">
        <p14:creationId xmlns:p14="http://schemas.microsoft.com/office/powerpoint/2010/main" val="82224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4495799"/>
          </a:xfrm>
          <a:custGeom>
            <a:avLst/>
            <a:gdLst/>
            <a:ahLst/>
            <a:cxnLst/>
            <a:rect l="l" t="t" r="r" b="b"/>
            <a:pathLst>
              <a:path w="7560309" h="4428490">
                <a:moveTo>
                  <a:pt x="0" y="4427994"/>
                </a:moveTo>
                <a:lnTo>
                  <a:pt x="7559992" y="4427994"/>
                </a:lnTo>
                <a:lnTo>
                  <a:pt x="7559992" y="0"/>
                </a:lnTo>
                <a:lnTo>
                  <a:pt x="0" y="0"/>
                </a:lnTo>
                <a:lnTo>
                  <a:pt x="0" y="4427994"/>
                </a:lnTo>
                <a:close/>
              </a:path>
            </a:pathLst>
          </a:custGeom>
          <a:solidFill>
            <a:srgbClr val="CCDDDF"/>
          </a:solidFill>
        </p:spPr>
        <p:txBody>
          <a:bodyPr wrap="square" lIns="0" tIns="0" rIns="0" bIns="0" rtlCol="0"/>
          <a:lstStyle/>
          <a:p>
            <a:endParaRPr sz="1434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73050" y="1276697"/>
            <a:ext cx="6806754" cy="2795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390138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4337" algn="l"/>
              </a:tabLst>
            </a:pPr>
            <a:r>
              <a:rPr lang="da-DK" sz="1364" dirty="0"/>
              <a:t>Tæt samarbejde med skolen/klassens lærere/talehørekonsulent og øvrige fagprofessionelle</a:t>
            </a:r>
          </a:p>
          <a:p>
            <a:pPr marL="285750" marR="390138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364" dirty="0"/>
              <a:t>Vigtigt at barnets lærere (skolen) klædes godt på ift. viden om høretab og dets betydning for bl.a. barnets energiforbrug og udtrætning. De skal være skarpe på at læse tegn/signaler på barnets lytterelaterede udtrætning.</a:t>
            </a:r>
          </a:p>
          <a:p>
            <a:pPr marL="285750" marR="390138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364" dirty="0"/>
              <a:t>Læg en plan for forskellige tiltag, der tager højde for hørelse og udtrætning.</a:t>
            </a:r>
          </a:p>
          <a:p>
            <a:pPr marL="285750" marR="390138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364" dirty="0"/>
              <a:t>Tal om, hvordan I bedst kan hjælpe barnet, når det viser tegn på udtrætning.</a:t>
            </a:r>
          </a:p>
          <a:p>
            <a:pPr marL="285750" marR="390138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364" dirty="0"/>
              <a:t>Inddrag andre relevante fagpersoner, hvis det bliver aktuelt (fx </a:t>
            </a:r>
            <a:r>
              <a:rPr lang="da-DK" sz="1364" dirty="0" err="1"/>
              <a:t>audiolog</a:t>
            </a:r>
            <a:r>
              <a:rPr lang="da-DK" sz="1364" dirty="0"/>
              <a:t> ang. optimering af høreteknologi, støjprogram el. lign.)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3050" y="307457"/>
            <a:ext cx="7202288" cy="6617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120">
              <a:lnSpc>
                <a:spcPts val="2653"/>
              </a:lnSpc>
            </a:pPr>
            <a:r>
              <a:rPr lang="da-DK" sz="1913" spc="-4" dirty="0"/>
              <a:t>Indsatser, der bør iværksættes på de områder, hvor barnet oplever udfordringer:</a:t>
            </a:r>
            <a:endParaRPr sz="1913" spc="-4" dirty="0"/>
          </a:p>
        </p:txBody>
      </p:sp>
    </p:spTree>
    <p:extLst>
      <p:ext uri="{BB962C8B-B14F-4D97-AF65-F5344CB8AC3E}">
        <p14:creationId xmlns:p14="http://schemas.microsoft.com/office/powerpoint/2010/main" val="16306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8692"/>
            <a:ext cx="7556499" cy="4572000"/>
          </a:xfrm>
          <a:custGeom>
            <a:avLst/>
            <a:gdLst/>
            <a:ahLst/>
            <a:cxnLst/>
            <a:rect l="l" t="t" r="r" b="b"/>
            <a:pathLst>
              <a:path w="7560309" h="4428490">
                <a:moveTo>
                  <a:pt x="0" y="4427994"/>
                </a:moveTo>
                <a:lnTo>
                  <a:pt x="7559992" y="4427994"/>
                </a:lnTo>
                <a:lnTo>
                  <a:pt x="7559992" y="0"/>
                </a:lnTo>
                <a:lnTo>
                  <a:pt x="0" y="0"/>
                </a:lnTo>
                <a:lnTo>
                  <a:pt x="0" y="4427994"/>
                </a:lnTo>
                <a:close/>
              </a:path>
            </a:pathLst>
          </a:custGeom>
          <a:solidFill>
            <a:srgbClr val="CCDDDF"/>
          </a:solidFill>
        </p:spPr>
        <p:txBody>
          <a:bodyPr wrap="square" lIns="0" tIns="0" rIns="0" bIns="0" rtlCol="0"/>
          <a:lstStyle/>
          <a:p>
            <a:endParaRPr sz="1434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47186" y="1143442"/>
            <a:ext cx="7066508" cy="319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0138">
              <a:lnSpc>
                <a:spcPct val="150000"/>
              </a:lnSpc>
              <a:tabLst>
                <a:tab pos="111830" algn="l"/>
              </a:tabLst>
            </a:pPr>
            <a:r>
              <a:rPr lang="da-DK" sz="1400" b="1" dirty="0"/>
              <a:t>Optimere lyttemiljø i klassen fx ved brug af auditive strategier </a:t>
            </a:r>
          </a:p>
          <a:p>
            <a:pPr marL="510086" marR="390138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4337" algn="l"/>
              </a:tabLst>
            </a:pPr>
            <a:r>
              <a:rPr lang="da-DK" sz="1400" dirty="0"/>
              <a:t>Minimere støj </a:t>
            </a:r>
          </a:p>
          <a:p>
            <a:pPr marL="510086" marR="390138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4337" algn="l"/>
              </a:tabLst>
            </a:pPr>
            <a:r>
              <a:rPr lang="da-DK" sz="1400" dirty="0"/>
              <a:t>Forbedre akustik</a:t>
            </a:r>
          </a:p>
          <a:p>
            <a:pPr marL="510086" marR="390138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4337" algn="l"/>
              </a:tabLst>
            </a:pPr>
            <a:r>
              <a:rPr lang="da-DK" sz="1400" dirty="0"/>
              <a:t>Mindske afstand til lyd i relevante situationer</a:t>
            </a:r>
          </a:p>
          <a:p>
            <a:pPr marL="510086" marR="390138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400" dirty="0"/>
              <a:t>Høretekniske hjælpemidler      </a:t>
            </a:r>
          </a:p>
          <a:p>
            <a:pPr marL="536575" marR="390138">
              <a:lnSpc>
                <a:spcPct val="150000"/>
              </a:lnSpc>
              <a:tabLst>
                <a:tab pos="111830" algn="l"/>
              </a:tabLst>
            </a:pPr>
            <a:r>
              <a:rPr lang="da-DK" sz="1400" dirty="0"/>
              <a:t>Det er vigtigt, at de høretekniske hjælpemidler er en naturlig del af klassens dag, og at der konsekvent tages stilling til, hvordan de bruges optimalt og velovervejet i enhver lyttesituation. Inddrag barnet /børnene og tal om god/dårlig lyd.</a:t>
            </a:r>
          </a:p>
          <a:p>
            <a:pPr marL="510086" marR="390138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400" dirty="0"/>
              <a:t>Optimal brug af evt. støttetimer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777" y="228600"/>
            <a:ext cx="7247698" cy="6617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120">
              <a:lnSpc>
                <a:spcPts val="2653"/>
              </a:lnSpc>
            </a:pPr>
            <a:r>
              <a:rPr lang="da-DK" sz="1913" spc="-4" dirty="0"/>
              <a:t>Indsatser, der bør iværksættes på de områder, barnet oplever udfordringer:</a:t>
            </a:r>
            <a:endParaRPr sz="1913" spc="-4" dirty="0"/>
          </a:p>
        </p:txBody>
      </p:sp>
    </p:spTree>
    <p:extLst>
      <p:ext uri="{BB962C8B-B14F-4D97-AF65-F5344CB8AC3E}">
        <p14:creationId xmlns:p14="http://schemas.microsoft.com/office/powerpoint/2010/main" val="45505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7556499" cy="4495799"/>
          </a:xfrm>
          <a:custGeom>
            <a:avLst/>
            <a:gdLst/>
            <a:ahLst/>
            <a:cxnLst/>
            <a:rect l="l" t="t" r="r" b="b"/>
            <a:pathLst>
              <a:path w="7560309" h="4428490">
                <a:moveTo>
                  <a:pt x="0" y="4427994"/>
                </a:moveTo>
                <a:lnTo>
                  <a:pt x="7559992" y="4427994"/>
                </a:lnTo>
                <a:lnTo>
                  <a:pt x="7559992" y="0"/>
                </a:lnTo>
                <a:lnTo>
                  <a:pt x="0" y="0"/>
                </a:lnTo>
                <a:lnTo>
                  <a:pt x="0" y="4427994"/>
                </a:lnTo>
                <a:close/>
              </a:path>
            </a:pathLst>
          </a:custGeom>
          <a:solidFill>
            <a:srgbClr val="CCDDDF"/>
          </a:solidFill>
        </p:spPr>
        <p:txBody>
          <a:bodyPr wrap="square" lIns="0" tIns="0" rIns="0" bIns="0" rtlCol="0"/>
          <a:lstStyle/>
          <a:p>
            <a:endParaRPr sz="1434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16387" y="912574"/>
            <a:ext cx="7015419" cy="3749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0138">
              <a:lnSpc>
                <a:spcPct val="125000"/>
              </a:lnSpc>
              <a:tabLst>
                <a:tab pos="111830" algn="l"/>
              </a:tabLst>
            </a:pPr>
            <a:r>
              <a:rPr lang="da-DK" sz="1488" b="1" dirty="0"/>
              <a:t>Samarbejde om undervisningsstrategier</a:t>
            </a:r>
          </a:p>
          <a:p>
            <a:pPr marR="390138">
              <a:lnSpc>
                <a:spcPct val="125000"/>
              </a:lnSpc>
              <a:tabLst>
                <a:tab pos="111830" algn="l"/>
              </a:tabLst>
            </a:pPr>
            <a:endParaRPr lang="da-DK" sz="1488" b="1" dirty="0"/>
          </a:p>
          <a:p>
            <a:pPr marL="295870" marR="390138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400" dirty="0"/>
              <a:t>Planlæg aktiviteter, der kræver koncentreret lytning, så disse ligger når barnet har mest energi (fx først på dagen eller i starten af undervisningslektionen)</a:t>
            </a:r>
          </a:p>
          <a:p>
            <a:pPr marL="295870" marR="390138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400" dirty="0"/>
              <a:t>Indlæg evt. små pauser, og skift mellem svært stof/velkendt stof </a:t>
            </a:r>
          </a:p>
          <a:p>
            <a:pPr marL="295870" marR="390138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400" dirty="0"/>
              <a:t>Tænk nøje over, hvordan informationsmængden fordeles – kan den evt. gøres mere kort og præcis</a:t>
            </a:r>
          </a:p>
          <a:p>
            <a:pPr marL="295870" marR="390138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400" dirty="0"/>
              <a:t>Tydelig klasserumsledelse, herunder tydelige regler, fx én taler ad gangen</a:t>
            </a:r>
          </a:p>
          <a:p>
            <a:pPr marL="295870" marR="390138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400" dirty="0"/>
              <a:t>Sænk tempoet, så der er ekstra tid til processering af informationer, særligt ved svært stof</a:t>
            </a:r>
          </a:p>
          <a:p>
            <a:pPr marL="295870" marR="390138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11830" algn="l"/>
              </a:tabLst>
            </a:pPr>
            <a:r>
              <a:rPr lang="da-DK" sz="1400" dirty="0"/>
              <a:t>Vær opmærksom på, at barnet med HT ikke falder fra ved flerleddede beskeder (opdel evt. sætningen, omformulér eller gentag (fx ved brug af AVT-strategien </a:t>
            </a:r>
            <a:r>
              <a:rPr lang="da-DK" sz="1400" dirty="0" err="1"/>
              <a:t>Auditory</a:t>
            </a:r>
            <a:r>
              <a:rPr lang="da-DK" sz="1400" dirty="0"/>
              <a:t> </a:t>
            </a:r>
            <a:r>
              <a:rPr lang="da-DK" sz="1400" dirty="0" err="1"/>
              <a:t>closure</a:t>
            </a:r>
            <a:r>
              <a:rPr lang="da-DK" sz="1400" dirty="0"/>
              <a:t>)</a:t>
            </a:r>
          </a:p>
          <a:p>
            <a:pPr marL="237828" marR="390138" indent="-227708">
              <a:lnSpc>
                <a:spcPct val="125000"/>
              </a:lnSpc>
              <a:tabLst>
                <a:tab pos="111830" algn="l"/>
              </a:tabLst>
            </a:pPr>
            <a:endParaRPr lang="da-DK" sz="124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387" y="166712"/>
            <a:ext cx="7123724" cy="6617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120">
              <a:lnSpc>
                <a:spcPts val="2653"/>
              </a:lnSpc>
            </a:pPr>
            <a:r>
              <a:rPr lang="da-DK" sz="1913" spc="-4" dirty="0"/>
              <a:t>Indsatser, der bør iværksættes på de områder, barnet oplever udfordringer:</a:t>
            </a:r>
            <a:endParaRPr sz="1913" spc="-4" dirty="0"/>
          </a:p>
        </p:txBody>
      </p:sp>
    </p:spTree>
    <p:extLst>
      <p:ext uri="{BB962C8B-B14F-4D97-AF65-F5344CB8AC3E}">
        <p14:creationId xmlns:p14="http://schemas.microsoft.com/office/powerpoint/2010/main" val="201003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1166</Words>
  <Application>Microsoft Office PowerPoint</Application>
  <PresentationFormat>Brugerdefineret</PresentationFormat>
  <Paragraphs>89</Paragraphs>
  <Slides>10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Træthed som en konsekvens af høretab</vt:lpstr>
      <vt:lpstr>Træthed som en konsekvens af høretab </vt:lpstr>
      <vt:lpstr>Hvad er træthed?</vt:lpstr>
      <vt:lpstr>Hvad er mental træthed?</vt:lpstr>
      <vt:lpstr>PowerPoint-præsentation</vt:lpstr>
      <vt:lpstr>Faktorer, der kan have betydning for, hvor meget energi barnet med høretab skal bruge for at lytte effektivt:</vt:lpstr>
      <vt:lpstr>Indsatser, der bør iværksættes på de områder, hvor barnet oplever udfordringer:</vt:lpstr>
      <vt:lpstr>Indsatser, der bør iværksættes på de områder, barnet oplever udfordringer:</vt:lpstr>
      <vt:lpstr>Indsatser, der bør iværksættes på de områder, barnet oplever udfordringer:</vt:lpstr>
      <vt:lpstr>Indsatser, der bør iværksættes på de områder, barnet oplever udfordringer: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Mette van Amerongen</dc:creator>
  <cp:lastModifiedBy>Sara Maria Cordtz</cp:lastModifiedBy>
  <cp:revision>9</cp:revision>
  <dcterms:created xsi:type="dcterms:W3CDTF">2016-01-13T11:49:32Z</dcterms:created>
  <dcterms:modified xsi:type="dcterms:W3CDTF">2023-11-15T13:45:46Z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2015-04-22T00:00:00Z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2015-04-22T00:00:00Z</vt:filetime>
  </property>
</Properties>
</file>